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259" r:id="rId4"/>
    <p:sldId id="258" r:id="rId5"/>
    <p:sldId id="282" r:id="rId6"/>
    <p:sldId id="276" r:id="rId7"/>
    <p:sldId id="279" r:id="rId8"/>
    <p:sldId id="281" r:id="rId9"/>
    <p:sldId id="280" r:id="rId10"/>
    <p:sldId id="268" r:id="rId11"/>
    <p:sldId id="270" r:id="rId12"/>
    <p:sldId id="271" r:id="rId13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D00"/>
    <a:srgbClr val="FAB900"/>
    <a:srgbClr val="F58F00"/>
    <a:srgbClr val="8E0012"/>
    <a:srgbClr val="C8001E"/>
    <a:srgbClr val="980013"/>
    <a:srgbClr val="A20014"/>
    <a:srgbClr val="C30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1450" y="67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4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g%20Harrington\Documents\Pieper%20Chair\assessment\EBI%20data\EBI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g%20Harrington\Documents\Pieper%20Chair\annual%20reports\2020%20Report\MSL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65441819772525"/>
          <c:y val="5.4189997083697872E-2"/>
          <c:w val="0.7360678040244969"/>
          <c:h val="0.82009988334791484"/>
        </c:manualLayout>
      </c:layout>
      <c:scatterChart>
        <c:scatterStyle val="lineMarker"/>
        <c:varyColors val="0"/>
        <c:ser>
          <c:idx val="2"/>
          <c:order val="0"/>
          <c:tx>
            <c:v>All Institutions</c:v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'Q056'!$A$6:$A$24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xVal>
          <c:yVal>
            <c:numRef>
              <c:f>'Q056'!$D$6:$D$24</c:f>
              <c:numCache>
                <c:formatCode>General</c:formatCode>
                <c:ptCount val="19"/>
                <c:pt idx="6" formatCode="0.00">
                  <c:v>4.91</c:v>
                </c:pt>
                <c:pt idx="7" formatCode="0.00">
                  <c:v>4.92</c:v>
                </c:pt>
                <c:pt idx="8" formatCode="0.00">
                  <c:v>4.91</c:v>
                </c:pt>
                <c:pt idx="9" formatCode="0.00">
                  <c:v>4.95</c:v>
                </c:pt>
                <c:pt idx="10" formatCode="0.00">
                  <c:v>4.9400000000000004</c:v>
                </c:pt>
                <c:pt idx="11" formatCode="0.00">
                  <c:v>5.03</c:v>
                </c:pt>
                <c:pt idx="12" formatCode="0.00">
                  <c:v>5.07</c:v>
                </c:pt>
                <c:pt idx="13" formatCode="0.00">
                  <c:v>4.9400000000000004</c:v>
                </c:pt>
                <c:pt idx="14" formatCode="0.00">
                  <c:v>4.95</c:v>
                </c:pt>
                <c:pt idx="15" formatCode="0.00">
                  <c:v>4.8899999999999997</c:v>
                </c:pt>
                <c:pt idx="16" formatCode="0.00">
                  <c:v>4.8431359088504378</c:v>
                </c:pt>
                <c:pt idx="17" formatCode="0.00">
                  <c:v>4.93</c:v>
                </c:pt>
                <c:pt idx="18" formatCode="0.00">
                  <c:v>4.9185154560698994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A5-4432-BA73-B399B4303A6A}"/>
            </c:ext>
          </c:extLst>
        </c:ser>
        <c:ser>
          <c:idx val="1"/>
          <c:order val="1"/>
          <c:tx>
            <c:v>Carnegie Peers</c:v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1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'Q056'!$A$6:$A$24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xVal>
          <c:yVal>
            <c:numRef>
              <c:f>'Q056'!$C$6:$C$24</c:f>
              <c:numCache>
                <c:formatCode>General</c:formatCode>
                <c:ptCount val="19"/>
                <c:pt idx="6" formatCode="0.00">
                  <c:v>4.9000000000000004</c:v>
                </c:pt>
                <c:pt idx="7" formatCode="0.00">
                  <c:v>4.8899999999999997</c:v>
                </c:pt>
                <c:pt idx="8" formatCode="0.00">
                  <c:v>4.88</c:v>
                </c:pt>
                <c:pt idx="9" formatCode="0.00">
                  <c:v>4.9800000000000004</c:v>
                </c:pt>
                <c:pt idx="10" formatCode="0.00">
                  <c:v>4.9400000000000004</c:v>
                </c:pt>
                <c:pt idx="11" formatCode="0.00">
                  <c:v>5.08</c:v>
                </c:pt>
                <c:pt idx="12" formatCode="0.00">
                  <c:v>5.13</c:v>
                </c:pt>
                <c:pt idx="13" formatCode="0.00">
                  <c:v>4.95</c:v>
                </c:pt>
                <c:pt idx="14" formatCode="0.00">
                  <c:v>4.95</c:v>
                </c:pt>
                <c:pt idx="15" formatCode="0.00">
                  <c:v>4.87</c:v>
                </c:pt>
                <c:pt idx="16" formatCode="0.00">
                  <c:v>4.8066618979911304</c:v>
                </c:pt>
                <c:pt idx="17" formatCode="0.00">
                  <c:v>4.9400000000000004</c:v>
                </c:pt>
                <c:pt idx="18" formatCode="0.00">
                  <c:v>4.9836513864830518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BA5-4432-BA73-B399B4303A6A}"/>
            </c:ext>
          </c:extLst>
        </c:ser>
        <c:ser>
          <c:idx val="0"/>
          <c:order val="2"/>
          <c:tx>
            <c:v>Wisconsin</c:v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'Q056'!$A$6:$A$24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xVal>
          <c:yVal>
            <c:numRef>
              <c:f>'Q056'!$B$6:$B$24</c:f>
              <c:numCache>
                <c:formatCode>0.00</c:formatCode>
                <c:ptCount val="19"/>
                <c:pt idx="0">
                  <c:v>5.0599999999999996</c:v>
                </c:pt>
                <c:pt idx="1">
                  <c:v>5.2</c:v>
                </c:pt>
                <c:pt idx="2">
                  <c:v>5.13</c:v>
                </c:pt>
                <c:pt idx="3">
                  <c:v>5.19</c:v>
                </c:pt>
                <c:pt idx="4">
                  <c:v>5.28</c:v>
                </c:pt>
                <c:pt idx="5">
                  <c:v>5.33</c:v>
                </c:pt>
                <c:pt idx="6">
                  <c:v>5.43</c:v>
                </c:pt>
                <c:pt idx="7">
                  <c:v>5.33</c:v>
                </c:pt>
                <c:pt idx="8">
                  <c:v>5.39</c:v>
                </c:pt>
                <c:pt idx="9">
                  <c:v>5.32</c:v>
                </c:pt>
                <c:pt idx="10">
                  <c:v>5.31</c:v>
                </c:pt>
                <c:pt idx="11">
                  <c:v>5.39</c:v>
                </c:pt>
                <c:pt idx="12">
                  <c:v>5.42</c:v>
                </c:pt>
                <c:pt idx="13">
                  <c:v>5.17</c:v>
                </c:pt>
                <c:pt idx="14">
                  <c:v>5.21</c:v>
                </c:pt>
                <c:pt idx="15">
                  <c:v>5.09</c:v>
                </c:pt>
                <c:pt idx="16">
                  <c:v>5.14</c:v>
                </c:pt>
                <c:pt idx="17">
                  <c:v>5.24</c:v>
                </c:pt>
                <c:pt idx="18">
                  <c:v>5.34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BA5-4432-BA73-B399B4303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9224624"/>
        <c:axId val="1669215376"/>
      </c:scatterChart>
      <c:valAx>
        <c:axId val="1669224624"/>
        <c:scaling>
          <c:orientation val="minMax"/>
          <c:max val="2022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crossAx val="1669215376"/>
        <c:crosses val="autoZero"/>
        <c:crossBetween val="midCat"/>
      </c:valAx>
      <c:valAx>
        <c:axId val="1669215376"/>
        <c:scaling>
          <c:orientation val="minMax"/>
          <c:max val="6.5"/>
          <c:min val="4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Level of Satisfaction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crossAx val="1669224624"/>
        <c:crosses val="autoZero"/>
        <c:crossBetween val="midCat"/>
      </c:valAx>
      <c:spPr>
        <a:ln w="285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5683508311461074"/>
          <c:y val="9.1668541432320935E-2"/>
          <c:w val="0.44398622047244096"/>
          <c:h val="0.26772090988626424"/>
        </c:manualLayout>
      </c:layout>
      <c:overlay val="0"/>
      <c:spPr>
        <a:solidFill>
          <a:schemeClr val="bg1"/>
        </a:solidFill>
        <a:ln w="28575"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National</c:v>
                </c:pt>
                <c:pt idx="1">
                  <c:v>UW</c:v>
                </c:pt>
                <c:pt idx="2">
                  <c:v>UW COE</c:v>
                </c:pt>
                <c:pt idx="3">
                  <c:v>National</c:v>
                </c:pt>
                <c:pt idx="4">
                  <c:v>UW</c:v>
                </c:pt>
                <c:pt idx="5">
                  <c:v>UW COE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4.17</c:v>
                </c:pt>
                <c:pt idx="1">
                  <c:v>4.1900000000000004</c:v>
                </c:pt>
                <c:pt idx="2">
                  <c:v>4.16</c:v>
                </c:pt>
                <c:pt idx="3">
                  <c:v>3.94</c:v>
                </c:pt>
                <c:pt idx="4">
                  <c:v>3.95</c:v>
                </c:pt>
                <c:pt idx="5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4-4F51-8C8F-38162FAEDA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Sheet1!$B$2:$B$7</c:f>
              <c:strCache>
                <c:ptCount val="6"/>
                <c:pt idx="0">
                  <c:v>National</c:v>
                </c:pt>
                <c:pt idx="1">
                  <c:v>UW</c:v>
                </c:pt>
                <c:pt idx="2">
                  <c:v>UW COE</c:v>
                </c:pt>
                <c:pt idx="3">
                  <c:v>National</c:v>
                </c:pt>
                <c:pt idx="4">
                  <c:v>UW</c:v>
                </c:pt>
                <c:pt idx="5">
                  <c:v>UW COE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4.1399999999999997</c:v>
                </c:pt>
                <c:pt idx="1">
                  <c:v>4.17</c:v>
                </c:pt>
                <c:pt idx="2">
                  <c:v>4.16</c:v>
                </c:pt>
                <c:pt idx="3">
                  <c:v>3.91</c:v>
                </c:pt>
                <c:pt idx="4">
                  <c:v>3.98</c:v>
                </c:pt>
                <c:pt idx="5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64-4F51-8C8F-38162FAED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3204672"/>
        <c:axId val="1013211744"/>
      </c:barChart>
      <c:catAx>
        <c:axId val="1013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211744"/>
        <c:crosses val="autoZero"/>
        <c:auto val="1"/>
        <c:lblAlgn val="ctr"/>
        <c:lblOffset val="100"/>
        <c:noMultiLvlLbl val="0"/>
      </c:catAx>
      <c:valAx>
        <c:axId val="1013211744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204672"/>
        <c:crosses val="autoZero"/>
        <c:crossBetween val="between"/>
        <c:majorUnit val="1"/>
      </c:valAx>
      <c:spPr>
        <a:noFill/>
        <a:ln w="25400"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61867322834645677"/>
          <c:y val="2.3809523809523808E-2"/>
          <c:w val="0.36466010498687668"/>
          <c:h val="0.10916822897137858"/>
        </c:manualLayout>
      </c:layout>
      <c:overlay val="1"/>
      <c:spPr>
        <a:solidFill>
          <a:schemeClr val="bg1"/>
        </a:solidFill>
        <a:ln w="254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spc="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r>
              <a:rPr lang="en-US" sz="2000" dirty="0"/>
              <a:t>Social-Cultural Discussions</a:t>
            </a:r>
          </a:p>
        </c:rich>
      </c:tx>
      <c:layout>
        <c:manualLayout>
          <c:xMode val="edge"/>
          <c:yMode val="edge"/>
          <c:x val="0.26104781409899519"/>
          <c:y val="1.041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spc="0" baseline="0">
              <a:solidFill>
                <a:schemeClr val="tx1"/>
              </a:solidFill>
              <a:latin typeface="Arial (Body)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43747183117263"/>
          <c:y val="0.23158355205599301"/>
          <c:w val="0.7349117818606008"/>
          <c:h val="0.64567541557305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Omnibus SRLS</c:v>
                </c:pt>
              </c:strCache>
            </c:strRef>
          </c:tx>
          <c:spPr>
            <a:solidFill>
              <a:srgbClr val="C5050C"/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050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85-4EF8-B5AD-98A83C8D409A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85-4EF8-B5AD-98A83C8D409A}"/>
              </c:ext>
            </c:extLst>
          </c:dPt>
          <c:dLbls>
            <c:dLbl>
              <c:idx val="0"/>
              <c:layout>
                <c:manualLayout>
                  <c:x val="0"/>
                  <c:y val="0.10659722222222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 (Body)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5-4EF8-B5AD-98A83C8D409A}"/>
                </c:ext>
              </c:extLst>
            </c:dLbl>
            <c:dLbl>
              <c:idx val="1"/>
              <c:layout>
                <c:manualLayout>
                  <c:x val="-4.2087542087542859E-3"/>
                  <c:y val="0.117013888888888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 (Body)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85-4EF8-B5AD-98A83C8D40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(Body)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4.18</c:v>
                </c:pt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5-4EF8-B5AD-98A83C8D4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28955695"/>
        <c:axId val="1877166431"/>
      </c:barChart>
      <c:catAx>
        <c:axId val="182895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endParaRPr lang="en-US"/>
          </a:p>
        </c:txPr>
        <c:crossAx val="1877166431"/>
        <c:crosses val="autoZero"/>
        <c:auto val="1"/>
        <c:lblAlgn val="ctr"/>
        <c:lblOffset val="100"/>
        <c:noMultiLvlLbl val="0"/>
      </c:catAx>
      <c:valAx>
        <c:axId val="1877166431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(Body)"/>
                    <a:ea typeface="+mn-ea"/>
                    <a:cs typeface="+mn-cs"/>
                  </a:defRPr>
                </a:pPr>
                <a:r>
                  <a:rPr lang="en-US"/>
                  <a:t>Omnibus SRLS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endParaRPr lang="en-US"/>
          </a:p>
        </c:txPr>
        <c:crossAx val="1828955695"/>
        <c:crosses val="autoZero"/>
        <c:crossBetween val="between"/>
        <c:majorUnit val="1"/>
      </c:valAx>
      <c:spPr>
        <a:noFill/>
        <a:ln w="31750">
          <a:solidFill>
            <a:srgbClr val="C5050C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 (Body)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r>
              <a:rPr lang="en-US" sz="2000" dirty="0"/>
              <a:t>Community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Service</a:t>
            </a:r>
            <a:endParaRPr lang="en-US" sz="2000" dirty="0"/>
          </a:p>
        </c:rich>
      </c:tx>
      <c:layout>
        <c:manualLayout>
          <c:xMode val="edge"/>
          <c:yMode val="edge"/>
          <c:x val="0.34809645006495393"/>
          <c:y val="1.8127460629921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Arial (Body)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460245499615579"/>
          <c:y val="0.23180577427821522"/>
          <c:w val="0.75174679869561756"/>
          <c:h val="0.64545330271216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Omnibus SRLS</c:v>
                </c:pt>
              </c:strCache>
            </c:strRef>
          </c:tx>
          <c:spPr>
            <a:solidFill>
              <a:srgbClr val="C5050C"/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050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D0-45E1-982E-B7D8A3A2239A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D0-45E1-982E-B7D8A3A223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(Body)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4.28</c:v>
                </c:pt>
                <c:pt idx="1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D0-45E1-982E-B7D8A3A22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28955695"/>
        <c:axId val="1877166431"/>
      </c:barChart>
      <c:catAx>
        <c:axId val="182895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endParaRPr lang="en-US"/>
          </a:p>
        </c:txPr>
        <c:crossAx val="1877166431"/>
        <c:crosses val="autoZero"/>
        <c:auto val="1"/>
        <c:lblAlgn val="ctr"/>
        <c:lblOffset val="100"/>
        <c:noMultiLvlLbl val="0"/>
      </c:catAx>
      <c:valAx>
        <c:axId val="1877166431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(Body)"/>
                    <a:ea typeface="+mn-ea"/>
                    <a:cs typeface="+mn-cs"/>
                  </a:defRPr>
                </a:pPr>
                <a:r>
                  <a:rPr lang="en-US"/>
                  <a:t>Omnibus SRLS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endParaRPr lang="en-US"/>
          </a:p>
        </c:txPr>
        <c:crossAx val="1828955695"/>
        <c:crosses val="autoZero"/>
        <c:crossBetween val="between"/>
        <c:majorUnit val="1"/>
      </c:valAx>
      <c:spPr>
        <a:noFill/>
        <a:ln w="31750">
          <a:solidFill>
            <a:srgbClr val="C5050C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 (Body)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r>
              <a:rPr lang="en-US" sz="1800" dirty="0"/>
              <a:t>High-Impact Learning Experiences</a:t>
            </a:r>
          </a:p>
        </c:rich>
      </c:tx>
      <c:layout>
        <c:manualLayout>
          <c:xMode val="edge"/>
          <c:yMode val="edge"/>
          <c:x val="0.20899844905750414"/>
          <c:y val="3.2910925196850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 (Body)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441369071290327"/>
          <c:y val="0.22727444225721785"/>
          <c:w val="0.71929001299080042"/>
          <c:h val="0.65649852362204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Omnibus SRLS</c:v>
                </c:pt>
              </c:strCache>
            </c:strRef>
          </c:tx>
          <c:spPr>
            <a:solidFill>
              <a:srgbClr val="C5050C"/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050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9-4DAB-A747-0ADB09D2F7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(Body)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4.1900000000000004</c:v>
                </c:pt>
                <c:pt idx="1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9-4DAB-A747-0ADB09D2F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828955695"/>
        <c:axId val="1877166431"/>
      </c:barChart>
      <c:catAx>
        <c:axId val="182895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5050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endParaRPr lang="en-US"/>
          </a:p>
        </c:txPr>
        <c:crossAx val="1877166431"/>
        <c:crosses val="autoZero"/>
        <c:auto val="1"/>
        <c:lblAlgn val="ctr"/>
        <c:lblOffset val="100"/>
        <c:noMultiLvlLbl val="0"/>
      </c:catAx>
      <c:valAx>
        <c:axId val="1877166431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(Body)"/>
                    <a:ea typeface="+mn-ea"/>
                    <a:cs typeface="+mn-cs"/>
                  </a:defRPr>
                </a:pPr>
                <a:r>
                  <a:rPr lang="en-US"/>
                  <a:t>Omnibus SRLS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endParaRPr lang="en-US"/>
          </a:p>
        </c:txPr>
        <c:crossAx val="1828955695"/>
        <c:crosses val="autoZero"/>
        <c:crossBetween val="between"/>
        <c:majorUnit val="1"/>
      </c:valAx>
      <c:spPr>
        <a:noFill/>
        <a:ln w="31750">
          <a:solidFill>
            <a:srgbClr val="C5050C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 (Body)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64" tIns="48532" rIns="97064" bIns="48532" rtlCol="0"/>
          <a:lstStyle>
            <a:lvl1pPr algn="l">
              <a:defRPr sz="1300"/>
            </a:lvl1pPr>
          </a:lstStyle>
          <a:p>
            <a:r>
              <a:rPr lang="en-US" smtClean="0"/>
              <a:t>UW-Madison College of Engineering Annual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064" tIns="48532" rIns="97064" bIns="48532" rtlCol="0"/>
          <a:lstStyle>
            <a:lvl1pPr algn="r">
              <a:defRPr sz="1300"/>
            </a:lvl1pPr>
          </a:lstStyle>
          <a:p>
            <a:fld id="{BF12D5FF-0219-4437-A69C-755B3A8986C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7064" tIns="48532" rIns="97064" bIns="485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7064" tIns="48532" rIns="97064" bIns="48532" rtlCol="0" anchor="b"/>
          <a:lstStyle>
            <a:lvl1pPr algn="r">
              <a:defRPr sz="1300"/>
            </a:lvl1pPr>
          </a:lstStyle>
          <a:p>
            <a:fld id="{65358337-519A-4C26-9A03-D65944A7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948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64" tIns="48532" rIns="97064" bIns="48532" rtlCol="0"/>
          <a:lstStyle>
            <a:lvl1pPr algn="l">
              <a:defRPr sz="1300"/>
            </a:lvl1pPr>
          </a:lstStyle>
          <a:p>
            <a:r>
              <a:rPr lang="en-US" smtClean="0"/>
              <a:t>UW-Madison College of Engineering Annual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064" tIns="48532" rIns="97064" bIns="48532" rtlCol="0"/>
          <a:lstStyle>
            <a:lvl1pPr algn="r">
              <a:defRPr sz="1300"/>
            </a:lvl1pPr>
          </a:lstStyle>
          <a:p>
            <a:fld id="{161D09B9-84ED-46A9-B4FA-4496DC3D81D6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64" tIns="48532" rIns="97064" bIns="485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7064" tIns="48532" rIns="97064" bIns="485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7064" tIns="48532" rIns="97064" bIns="485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7064" tIns="48532" rIns="97064" bIns="48532" rtlCol="0" anchor="b"/>
          <a:lstStyle>
            <a:lvl1pPr algn="r">
              <a:defRPr sz="1300"/>
            </a:lvl1pPr>
          </a:lstStyle>
          <a:p>
            <a:fld id="{836B31CE-BE80-4641-9268-1E33973E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8016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B31CE-BE80-4641-9268-1E33973EE9A6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9CDDD4C-4039-4656-B015-BB0EC7298DAF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UW-Madison College of Engineering Annual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800000"/>
              </a:gs>
              <a:gs pos="50000">
                <a:srgbClr val="C8001E"/>
              </a:gs>
            </a:gsLst>
            <a:lin ang="13320000" scaled="0"/>
            <a:tileRect/>
          </a:gradFill>
          <a:ln>
            <a:solidFill>
              <a:srgbClr val="A200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Engineering_web_lrg_wht_ctr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254530"/>
            <a:ext cx="6845300" cy="4000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8B16D-5A86-4D96-805A-5009AC1FA83B}" type="datetime1">
              <a:rPr lang="en-US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CD5C-4F1C-4B2C-A534-C8F8A92579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7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988"/>
            <a:ext cx="8229600" cy="1143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000">
                <a:solidFill>
                  <a:srgbClr val="C8001E"/>
                </a:solidFill>
                <a:effectLst>
                  <a:outerShdw blurRad="50800" dist="38100" dir="1800000" algn="tl" rotWithShape="0">
                    <a:schemeClr val="bg1">
                      <a:lumMod val="65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308"/>
            <a:ext cx="8229600" cy="4531855"/>
          </a:xfrm>
          <a:prstGeom prst="rect">
            <a:avLst/>
          </a:prstGeom>
        </p:spPr>
        <p:txBody>
          <a:bodyPr/>
          <a:lstStyle>
            <a:lvl1pPr>
              <a:buClr>
                <a:srgbClr val="980013"/>
              </a:buClr>
              <a:buFont typeface="Arial"/>
              <a:buChar char="•"/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980013"/>
              </a:buClr>
              <a:buFont typeface="Arial"/>
              <a:buChar char="•"/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980013"/>
              </a:buClr>
              <a:buFont typeface="Arial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980013"/>
              </a:buClr>
              <a:buFont typeface="Arial"/>
              <a:buChar char="•"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980013"/>
              </a:buClr>
              <a:buFont typeface="Arial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145B6-C9ED-4BF3-81AE-8DB77CD63329}" type="datetime1">
              <a:rPr lang="en-US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17445-09E4-4987-96D9-B7FDFA686B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9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988"/>
            <a:ext cx="8229600" cy="1143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000">
                <a:solidFill>
                  <a:srgbClr val="C8001E"/>
                </a:solidFill>
                <a:effectLst>
                  <a:outerShdw blurRad="50800" dist="38100" dir="1800000" algn="tl" rotWithShape="0">
                    <a:schemeClr val="bg1">
                      <a:lumMod val="65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308"/>
            <a:ext cx="8229600" cy="4531855"/>
          </a:xfrm>
          <a:prstGeom prst="rect">
            <a:avLst/>
          </a:prstGeom>
        </p:spPr>
        <p:txBody>
          <a:bodyPr/>
          <a:lstStyle>
            <a:lvl1pPr>
              <a:buClr>
                <a:srgbClr val="980013"/>
              </a:buClr>
              <a:buFontTx/>
              <a:buNone/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980013"/>
              </a:buClr>
              <a:buFont typeface="Arial"/>
              <a:buChar char="•"/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980013"/>
              </a:buClr>
              <a:buFont typeface="Arial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980013"/>
              </a:buClr>
              <a:buFont typeface="Arial"/>
              <a:buChar char="•"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980013"/>
              </a:buClr>
              <a:buFont typeface="Arial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5DEE7B-CE63-400C-A41A-F7CB6B8F44DB}" type="datetime1">
              <a:rPr lang="en-US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64BBE-D064-4DFA-AC92-E8DEC214E7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spc="100" baseline="0">
                <a:solidFill>
                  <a:srgbClr val="C8001E"/>
                </a:solidFill>
                <a:effectLst>
                  <a:outerShdw blurRad="50800" dist="38100" dir="2700000" algn="tl" rotWithShape="0">
                    <a:schemeClr val="bg1">
                      <a:lumMod val="65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DFAC3-EB11-46B9-8E73-05586D1E9D76}" type="datetime1">
              <a:rPr lang="en-US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13368-D3A1-4138-8741-68E4A7AAD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3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988"/>
            <a:ext cx="8229600" cy="62865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rgbClr val="C8001E"/>
                </a:solidFill>
                <a:effectLst>
                  <a:outerShdw blurRad="50800" dist="38100" dir="2700000" algn="tl" rotWithShape="0">
                    <a:schemeClr val="bg1">
                      <a:lumMod val="65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274320" indent="-274320">
              <a:buClr>
                <a:srgbClr val="980013"/>
              </a:buClr>
              <a:buFont typeface="Arial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48640" indent="-237744">
              <a:buClr>
                <a:srgbClr val="980013"/>
              </a:buClr>
              <a:buFont typeface="Arial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31520" indent="-192024">
              <a:buClr>
                <a:srgbClr val="980013"/>
              </a:buClr>
              <a:buFont typeface="Arial"/>
              <a:buChar char="•"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914400" indent="-182880">
              <a:buClr>
                <a:srgbClr val="980013"/>
              </a:buClr>
              <a:buFont typeface="Arial"/>
              <a:buChar char="•"/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274320" indent="-274320">
              <a:buClr>
                <a:srgbClr val="980013"/>
              </a:buClr>
              <a:buFont typeface="Arial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48640" indent="-237744">
              <a:buClr>
                <a:srgbClr val="980013"/>
              </a:buClr>
              <a:buFont typeface="Arial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731520" indent="-192024">
              <a:buClr>
                <a:srgbClr val="980013"/>
              </a:buClr>
              <a:buFont typeface="Arial"/>
              <a:buChar char="•"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914400" indent="-182880">
              <a:buClr>
                <a:srgbClr val="980013"/>
              </a:buClr>
              <a:buFont typeface="Arial"/>
              <a:buChar char="•"/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71242-A83C-46FB-B70B-AD44E24E4A2C}" type="datetime1">
              <a:rPr lang="en-US"/>
              <a:pPr/>
              <a:t>10/30/2020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5269E-2FFF-43A8-8C05-D7CE8D027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988"/>
            <a:ext cx="8229600" cy="62865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C8001E"/>
                </a:solidFill>
                <a:effectLst>
                  <a:outerShdw blurRad="50800" dist="38100" dir="2700000" algn="tl" rotWithShape="0">
                    <a:schemeClr val="bg1">
                      <a:lumMod val="65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40" tIns="0" anchor="t" anchorCtr="0"/>
          <a:lstStyle>
            <a:lvl1pPr marL="0" indent="0">
              <a:buNone/>
              <a:defRPr sz="2000" b="1">
                <a:solidFill>
                  <a:srgbClr val="98001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684"/>
            <a:ext cx="4040188" cy="4072479"/>
          </a:xfrm>
          <a:prstGeom prst="rect">
            <a:avLst/>
          </a:prstGeom>
        </p:spPr>
        <p:txBody>
          <a:bodyPr tIns="0"/>
          <a:lstStyle>
            <a:lvl1pPr marL="0" indent="-182880">
              <a:buClr>
                <a:srgbClr val="980013"/>
              </a:buClr>
              <a:buFont typeface="Arial"/>
              <a:buChar char="•"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11480" indent="-201168">
              <a:buClr>
                <a:srgbClr val="980013"/>
              </a:buClr>
              <a:buFont typeface="Arial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94360" indent="-192024">
              <a:buClr>
                <a:srgbClr val="980013"/>
              </a:buClr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22960" indent="-182880">
              <a:buClr>
                <a:srgbClr val="980013"/>
              </a:buClr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tIns="0" anchor="t" anchorCtr="0"/>
          <a:lstStyle>
            <a:lvl1pPr marL="0" indent="0">
              <a:buNone/>
              <a:defRPr sz="2000" b="1">
                <a:solidFill>
                  <a:srgbClr val="98001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3684"/>
            <a:ext cx="4041775" cy="4072479"/>
          </a:xfrm>
          <a:prstGeom prst="rect">
            <a:avLst/>
          </a:prstGeom>
        </p:spPr>
        <p:txBody>
          <a:bodyPr/>
          <a:lstStyle>
            <a:lvl1pPr marL="0" indent="-182880">
              <a:buClr>
                <a:srgbClr val="980013"/>
              </a:buClr>
              <a:buFont typeface="Arial"/>
              <a:buChar char="•"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11480" indent="-201168">
              <a:buClr>
                <a:srgbClr val="980013"/>
              </a:buClr>
              <a:buFont typeface="Arial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94360" indent="-192024">
              <a:buClr>
                <a:srgbClr val="980013"/>
              </a:buClr>
              <a:defRPr sz="1700"/>
            </a:lvl3pPr>
            <a:lvl4pPr marL="822960" indent="-182880">
              <a:buClr>
                <a:srgbClr val="980013"/>
              </a:buClr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393E1-AA0A-4F4F-BA8F-B530ED1A3DC9}" type="datetime1">
              <a:rPr lang="en-US"/>
              <a:pPr/>
              <a:t>10/30/2020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3A2E0-1A31-49EC-A324-428A55F6AA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800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B8494-357C-40E5-861E-F910D54859D5}" type="datetime1">
              <a:rPr lang="en-US"/>
              <a:pPr/>
              <a:t>10/30/2020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D00C8-2604-4493-93C2-29338187C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B31305-F2F3-4125-A028-0A96866BAAD4}" type="datetime1">
              <a:rPr lang="en-US"/>
              <a:pPr/>
              <a:t>10/30/2020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5339-E110-48FF-AD3F-2B49C68500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F3CCEC-90BC-4439-9052-A976F678F176}" type="datetime1">
              <a:rPr lang="en-US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63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7C73F5-3347-4E93-B717-9317627B0C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19825"/>
            <a:ext cx="9144000" cy="638175"/>
          </a:xfrm>
          <a:prstGeom prst="rect">
            <a:avLst/>
          </a:prstGeom>
          <a:gradFill flip="none" rotWithShape="1">
            <a:gsLst>
              <a:gs pos="0">
                <a:srgbClr val="C8001E"/>
              </a:gs>
              <a:gs pos="100000">
                <a:srgbClr val="800000"/>
              </a:gs>
            </a:gsLst>
            <a:lin ang="0" scaled="1"/>
            <a:tileRect/>
          </a:gradFill>
          <a:ln>
            <a:solidFill>
              <a:srgbClr val="A200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69875"/>
          </a:xfrm>
          <a:prstGeom prst="rect">
            <a:avLst/>
          </a:prstGeom>
          <a:gradFill flip="none" rotWithShape="1">
            <a:gsLst>
              <a:gs pos="0">
                <a:srgbClr val="C8001E"/>
              </a:gs>
              <a:gs pos="100000">
                <a:srgbClr val="800000"/>
              </a:gs>
            </a:gsLst>
            <a:lin ang="10800000" scaled="0"/>
            <a:tileRect/>
          </a:gradFill>
          <a:ln>
            <a:solidFill>
              <a:srgbClr val="A200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69875"/>
            <a:ext cx="9144000" cy="46038"/>
          </a:xfrm>
          <a:prstGeom prst="rect">
            <a:avLst/>
          </a:prstGeom>
          <a:gradFill rotWithShape="1">
            <a:gsLst>
              <a:gs pos="0">
                <a:srgbClr val="FAB900"/>
              </a:gs>
              <a:gs pos="100000">
                <a:srgbClr val="EB8D00"/>
              </a:gs>
            </a:gsLst>
            <a:lin ang="5400000"/>
          </a:gradFill>
          <a:ln>
            <a:noFill/>
          </a:ln>
          <a:effectLst>
            <a:outerShdw blurRad="40000" dist="35687" dir="5400000" rotWithShape="0">
              <a:srgbClr val="7F7F7F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6173788"/>
            <a:ext cx="9144000" cy="46037"/>
          </a:xfrm>
          <a:prstGeom prst="rect">
            <a:avLst/>
          </a:prstGeom>
          <a:gradFill rotWithShape="1">
            <a:gsLst>
              <a:gs pos="0">
                <a:srgbClr val="FAB900"/>
              </a:gs>
              <a:gs pos="100000">
                <a:srgbClr val="EB8D00"/>
              </a:gs>
            </a:gsLst>
            <a:lin ang="5400000"/>
          </a:gradFill>
          <a:ln>
            <a:noFill/>
          </a:ln>
          <a:effectLst>
            <a:outerShdw blurRad="40000" dist="35687" dir="16200000" rotWithShape="0">
              <a:srgbClr val="7F7F7F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3" name="Picture 8" descr="Engineering_web_sm_wht_fl2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38863"/>
            <a:ext cx="21431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081" y="493109"/>
            <a:ext cx="8497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Suzanne &amp; Richard Pieper Family Foundation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Servant-Leader Chair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Annual Presentation 2020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0" y="3344101"/>
            <a:ext cx="3529584" cy="27249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805379"/>
            <a:ext cx="8853055" cy="4194175"/>
          </a:xfrm>
        </p:spPr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300" dirty="0" smtClean="0">
                <a:ea typeface="+mn-ea"/>
                <a:cs typeface="+mn-cs"/>
              </a:rPr>
              <a:t>We do have many students within the college and campus-wide who serve in positive ways; examples are: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College-level: Largest student chapter of Engineers Without Borders in U.S.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Campus-level:  2</a:t>
            </a:r>
            <a:r>
              <a:rPr lang="en-US" sz="1800" baseline="30000" dirty="0" smtClean="0">
                <a:ea typeface="+mn-ea"/>
              </a:rPr>
              <a:t>nd</a:t>
            </a:r>
            <a:r>
              <a:rPr lang="en-US" sz="1800" dirty="0" smtClean="0">
                <a:ea typeface="+mn-ea"/>
              </a:rPr>
              <a:t> largest number of Peace Corps volunteers in U.S.</a:t>
            </a:r>
          </a:p>
          <a:p>
            <a:pPr marL="148590" indent="-182880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ea typeface="+mn-ea"/>
              </a:rPr>
              <a:t>Prior to this year, we have lacked infrastructure to follow our</a:t>
            </a:r>
            <a:br>
              <a:rPr lang="en-US" sz="2200" dirty="0" smtClean="0">
                <a:ea typeface="+mn-ea"/>
              </a:rPr>
            </a:br>
            <a:r>
              <a:rPr lang="en-US" sz="2200" dirty="0" smtClean="0">
                <a:ea typeface="+mn-ea"/>
              </a:rPr>
              <a:t>student leaders and the work they do</a:t>
            </a:r>
          </a:p>
          <a:p>
            <a:pPr marL="148590" indent="-182880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ea typeface="+mn-ea"/>
              </a:rPr>
              <a:t>Paige has developed the infrastructure</a:t>
            </a:r>
            <a:br>
              <a:rPr lang="en-US" sz="2200" dirty="0" smtClean="0">
                <a:ea typeface="+mn-ea"/>
              </a:rPr>
            </a:br>
            <a:r>
              <a:rPr lang="en-US" sz="2200" dirty="0" smtClean="0">
                <a:ea typeface="+mn-ea"/>
              </a:rPr>
              <a:t>and serves as a point person who can</a:t>
            </a:r>
            <a:br>
              <a:rPr lang="en-US" sz="2200" dirty="0" smtClean="0">
                <a:ea typeface="+mn-ea"/>
              </a:rPr>
            </a:br>
            <a:r>
              <a:rPr lang="en-US" sz="2200" dirty="0" smtClean="0">
                <a:ea typeface="+mn-ea"/>
              </a:rPr>
              <a:t>rigorously consider students and alumni</a:t>
            </a:r>
            <a:br>
              <a:rPr lang="en-US" sz="2200" dirty="0" smtClean="0">
                <a:ea typeface="+mn-ea"/>
              </a:rPr>
            </a:br>
            <a:r>
              <a:rPr lang="en-US" sz="2200" dirty="0" smtClean="0">
                <a:ea typeface="+mn-ea"/>
              </a:rPr>
              <a:t>for this criterion (used to pair alumni</a:t>
            </a:r>
            <a:br>
              <a:rPr lang="en-US" sz="2200" dirty="0" smtClean="0">
                <a:ea typeface="+mn-ea"/>
              </a:rPr>
            </a:br>
            <a:r>
              <a:rPr lang="en-US" sz="2200" dirty="0" smtClean="0">
                <a:ea typeface="+mn-ea"/>
              </a:rPr>
              <a:t>mentors with students in class/program)</a:t>
            </a:r>
          </a:p>
          <a:p>
            <a:pPr marL="148590" indent="-182880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ea typeface="+mn-ea"/>
              </a:rPr>
              <a:t>We expect to have a nominee next year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of a Servant Leader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(Criterion </a:t>
            </a:r>
            <a:r>
              <a:rPr lang="en-US" sz="2400" dirty="0" smtClean="0"/>
              <a:t>7)</a:t>
            </a: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57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988"/>
            <a:ext cx="8229600" cy="658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Goals for 2020-2021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338"/>
            <a:ext cx="8709660" cy="4497535"/>
          </a:xfrm>
        </p:spPr>
        <p:txBody>
          <a:bodyPr/>
          <a:lstStyle/>
          <a:p>
            <a:pPr marL="137160" lvl="1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Lead UW-Madison in 2021 edition of the Multi-Institutional Study of Leadership</a:t>
            </a:r>
          </a:p>
          <a:p>
            <a:pPr marL="537210" lvl="2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Last time: surveyed 1/3 of undergrads; this time: survey all undergrads</a:t>
            </a:r>
          </a:p>
          <a:p>
            <a:pPr marL="537210" lvl="2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Continue multi-unit collaboration across campus</a:t>
            </a:r>
          </a:p>
          <a:p>
            <a:pPr marL="537210" lvl="2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Continue working with Big Ten institutions (UW scheduled to host next Big Ten summit)</a:t>
            </a:r>
          </a:p>
          <a:p>
            <a:pPr marL="537210" lvl="2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Data available in late July 2021 – analysis from then until 2023</a:t>
            </a:r>
          </a:p>
          <a:p>
            <a:pPr marL="137160" lvl="1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COE Leadership Development work</a:t>
            </a:r>
          </a:p>
          <a:p>
            <a:pPr marL="537210" lvl="2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Offer </a:t>
            </a:r>
            <a:r>
              <a:rPr lang="en-US" sz="2000" dirty="0" err="1" smtClean="0">
                <a:ea typeface="+mn-ea"/>
              </a:rPr>
              <a:t>InterEgr</a:t>
            </a:r>
            <a:r>
              <a:rPr lang="en-US" sz="2000" dirty="0" smtClean="0">
                <a:ea typeface="+mn-ea"/>
              </a:rPr>
              <a:t> 303 course for first time (already underway)</a:t>
            </a:r>
          </a:p>
          <a:p>
            <a:pPr marL="537210" lvl="2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Continue leading students through emerging leaders program</a:t>
            </a:r>
          </a:p>
          <a:p>
            <a:pPr marL="537210" lvl="2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Continue developing alumni network for mentorship</a:t>
            </a:r>
          </a:p>
          <a:p>
            <a:pPr marL="137160" lvl="1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Center for Education Innovation</a:t>
            </a:r>
          </a:p>
          <a:p>
            <a:pPr marL="537210" lvl="2" indent="-137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Work with Deans Office to integrate Pieper Chair into this center</a:t>
            </a:r>
          </a:p>
        </p:txBody>
      </p:sp>
    </p:spTree>
    <p:extLst>
      <p:ext uri="{BB962C8B-B14F-4D97-AF65-F5344CB8AC3E}">
        <p14:creationId xmlns:p14="http://schemas.microsoft.com/office/powerpoint/2010/main" val="42419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081" y="493109"/>
            <a:ext cx="8497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Thanks for listening and thanks to the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Suzanne &amp; Richard Pieper Family Foundation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for their continued support</a:t>
            </a:r>
          </a:p>
        </p:txBody>
      </p:sp>
    </p:spTree>
    <p:extLst>
      <p:ext uri="{BB962C8B-B14F-4D97-AF65-F5344CB8AC3E}">
        <p14:creationId xmlns:p14="http://schemas.microsoft.com/office/powerpoint/2010/main" val="21216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10837" y="1600195"/>
            <a:ext cx="8894618" cy="4525963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548640" indent="-237744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731520" indent="-192024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914400" indent="-18288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  <a:cs typeface="+mn-cs"/>
              </a:rPr>
              <a:t>Paige </a:t>
            </a:r>
            <a:r>
              <a:rPr lang="en-US" sz="1800" dirty="0" err="1" smtClean="0">
                <a:ea typeface="+mn-ea"/>
                <a:cs typeface="+mn-cs"/>
              </a:rPr>
              <a:t>LaPoint</a:t>
            </a:r>
            <a:endParaRPr lang="en-US" sz="1800" dirty="0" smtClean="0">
              <a:ea typeface="+mn-ea"/>
              <a:cs typeface="+mn-cs"/>
            </a:endParaRPr>
          </a:p>
          <a:p>
            <a:pPr marL="457200" lvl="1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Director, Student Organizations and Leadership Development</a:t>
            </a:r>
          </a:p>
          <a:p>
            <a:pPr marL="457200" lvl="1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College of Engineering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  <a:cs typeface="+mn-cs"/>
              </a:rPr>
              <a:t>Mark </a:t>
            </a:r>
            <a:r>
              <a:rPr lang="en-US" sz="1800" dirty="0" err="1" smtClean="0">
                <a:ea typeface="+mn-ea"/>
                <a:cs typeface="+mn-cs"/>
              </a:rPr>
              <a:t>Kueppers</a:t>
            </a:r>
            <a:endParaRPr lang="en-US" sz="1800" dirty="0" smtClean="0">
              <a:ea typeface="+mn-ea"/>
              <a:cs typeface="+mn-cs"/>
            </a:endParaRPr>
          </a:p>
          <a:p>
            <a:pPr marL="457200" lvl="1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Assistant Dean: Wisconsin Union</a:t>
            </a:r>
          </a:p>
          <a:p>
            <a:pPr marL="457200" lvl="1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Director: Center for Leadership and Involvement (</a:t>
            </a:r>
            <a:r>
              <a:rPr lang="en-US" sz="1800" dirty="0" err="1" smtClean="0">
                <a:ea typeface="+mn-ea"/>
              </a:rPr>
              <a:t>CfLI</a:t>
            </a:r>
            <a:r>
              <a:rPr lang="en-US" sz="1800" dirty="0" smtClean="0">
                <a:ea typeface="+mn-ea"/>
              </a:rPr>
              <a:t>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Barb </a:t>
            </a:r>
            <a:r>
              <a:rPr lang="en-US" sz="1800" dirty="0" err="1" smtClean="0">
                <a:ea typeface="+mn-ea"/>
              </a:rPr>
              <a:t>Kautz-Wittwer</a:t>
            </a:r>
            <a:endParaRPr lang="en-US" sz="1800" dirty="0" smtClean="0">
              <a:ea typeface="+mn-ea"/>
            </a:endParaRPr>
          </a:p>
          <a:p>
            <a:pPr marL="457200" lvl="1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Assistant Director of Leadership Development at </a:t>
            </a:r>
            <a:r>
              <a:rPr lang="en-US" sz="1800" dirty="0" err="1" smtClean="0">
                <a:ea typeface="+mn-ea"/>
              </a:rPr>
              <a:t>CfLI</a:t>
            </a:r>
            <a:endParaRPr lang="en-US" sz="1800" dirty="0" smtClean="0">
              <a:ea typeface="+mn-ea"/>
            </a:endParaRPr>
          </a:p>
          <a:p>
            <a:pPr marL="457200" lvl="1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Co-Coordinator of </a:t>
            </a:r>
            <a:r>
              <a:rPr lang="en-US" sz="1800" dirty="0" err="1" smtClean="0">
                <a:ea typeface="+mn-ea"/>
              </a:rPr>
              <a:t>Leadership@UW</a:t>
            </a:r>
            <a:endParaRPr lang="en-US" sz="1800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James </a:t>
            </a:r>
            <a:r>
              <a:rPr lang="en-US" sz="1800" dirty="0" err="1" smtClean="0">
                <a:ea typeface="+mn-ea"/>
              </a:rPr>
              <a:t>Yonker</a:t>
            </a:r>
            <a:endParaRPr lang="en-US" sz="1800" dirty="0" smtClean="0">
              <a:ea typeface="+mn-ea"/>
            </a:endParaRPr>
          </a:p>
          <a:p>
            <a:pPr marL="457200" lvl="1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Administrative Program Specialist, Division of Diversity, </a:t>
            </a:r>
            <a:br>
              <a:rPr lang="en-US" sz="1800" dirty="0" smtClean="0">
                <a:ea typeface="+mn-ea"/>
              </a:rPr>
            </a:br>
            <a:r>
              <a:rPr lang="en-US" sz="1800" dirty="0" smtClean="0">
                <a:ea typeface="+mn-ea"/>
              </a:rPr>
              <a:t>Equity, and Educational Achievement, Provost’s Office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n-ea"/>
              </a:rPr>
              <a:t>Numerous campus partners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 smtClean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Acknowledgments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026" name="Picture 2" descr="Image of Mark Kuepper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b="8371"/>
          <a:stretch/>
        </p:blipFill>
        <p:spPr bwMode="auto">
          <a:xfrm>
            <a:off x="6419557" y="2482362"/>
            <a:ext cx="1188720" cy="15519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of Barb Kautz-Wittw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 b="11568"/>
          <a:stretch/>
        </p:blipFill>
        <p:spPr bwMode="auto">
          <a:xfrm>
            <a:off x="7620000" y="3291256"/>
            <a:ext cx="1188720" cy="152400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ophealth.wisc.edu/sites/default/files/yonker_jam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" b="23156"/>
          <a:stretch/>
        </p:blipFill>
        <p:spPr bwMode="auto">
          <a:xfrm>
            <a:off x="6419557" y="4047306"/>
            <a:ext cx="1188720" cy="13218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ofile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99505"/>
            <a:ext cx="1188720" cy="15744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495913"/>
            <a:ext cx="8686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Outcomes Measures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400" dirty="0" smtClean="0">
                <a:ea typeface="+mj-ea"/>
                <a:cs typeface="+mj-cs"/>
              </a:rPr>
              <a:t>(Criteria 1, 3, and 4)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90874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Senior Exit Survey</a:t>
            </a:r>
            <a:endParaRPr lang="en-US" sz="2000" b="1" u="sng" dirty="0"/>
          </a:p>
          <a:p>
            <a:pPr algn="ctr"/>
            <a:r>
              <a:rPr lang="en-US" sz="2000" dirty="0" smtClean="0"/>
              <a:t>Student Satisfaction with Leadership Opportunities in Engineering Program Extracurricular Activities</a:t>
            </a:r>
            <a:endParaRPr lang="en-US" sz="2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49754673"/>
              </p:ext>
            </p:extLst>
          </p:nvPr>
        </p:nvGraphicFramePr>
        <p:xfrm>
          <a:off x="92721" y="2847615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646636"/>
              </p:ext>
            </p:extLst>
          </p:nvPr>
        </p:nvGraphicFramePr>
        <p:xfrm>
          <a:off x="4454237" y="2880964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58146" y="1598219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Multi-Institutional </a:t>
            </a:r>
            <a:br>
              <a:rPr lang="en-US" sz="2000" b="1" u="sng" dirty="0" smtClean="0"/>
            </a:br>
            <a:r>
              <a:rPr lang="en-US" sz="2000" b="1" u="sng" dirty="0" smtClean="0"/>
              <a:t>Study of Leadership</a:t>
            </a:r>
            <a:endParaRPr lang="en-US" sz="2000" b="1" u="sng" dirty="0"/>
          </a:p>
          <a:p>
            <a:pPr algn="ctr"/>
            <a:r>
              <a:rPr lang="en-US" sz="2000" dirty="0" smtClean="0"/>
              <a:t>Average Scores on Socially-Responsible Leadership Scales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51231" y="4161671"/>
            <a:ext cx="138332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dirty="0" smtClean="0"/>
              <a:t>Overall</a:t>
            </a:r>
            <a:br>
              <a:rPr lang="en-US" dirty="0" smtClean="0"/>
            </a:b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9531" y="4161671"/>
            <a:ext cx="131318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Citizenship</a:t>
            </a:r>
            <a:br>
              <a:rPr lang="en-US" dirty="0" smtClean="0"/>
            </a:br>
            <a:r>
              <a:rPr lang="en-US" dirty="0" smtClean="0"/>
              <a:t>Scale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Carrying Out Mission of Chair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400" dirty="0" smtClean="0">
                <a:ea typeface="+mj-ea"/>
                <a:cs typeface="+mj-cs"/>
              </a:rPr>
              <a:t>(Criteria 2, 6)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988"/>
            <a:ext cx="8229600" cy="4194175"/>
          </a:xfr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Campus-wide coordinated leadership initiative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Chancellor’s Scholar Program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Alignment with College of Engineering Student Leadership Center and </a:t>
            </a:r>
            <a:r>
              <a:rPr lang="en-US" sz="2000" dirty="0" err="1" smtClean="0">
                <a:ea typeface="+mn-ea"/>
                <a:cs typeface="+mn-cs"/>
              </a:rPr>
              <a:t>CfLI</a:t>
            </a:r>
            <a:endParaRPr lang="en-US" sz="2000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Funding projects by student orgs </a:t>
            </a:r>
            <a:r>
              <a:rPr lang="en-US" sz="2000" dirty="0">
                <a:ea typeface="+mn-ea"/>
                <a:cs typeface="+mn-cs"/>
              </a:rPr>
              <a:t>(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service-learning</a:t>
            </a:r>
            <a:r>
              <a:rPr lang="en-US" sz="2000" spc="-6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000" spc="-6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en-US" sz="2000" spc="-6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outreach</a:t>
            </a:r>
            <a:r>
              <a:rPr lang="en-US" sz="2000" spc="-6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en-US" sz="2000" spc="-6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2000" spc="-6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“lift</a:t>
            </a:r>
            <a:r>
              <a:rPr lang="en-US" sz="2000" spc="-6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en-US" sz="2000" spc="-6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society,</a:t>
            </a:r>
            <a:r>
              <a:rPr lang="en-US" sz="2000" spc="-6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enrich</a:t>
            </a:r>
            <a:r>
              <a:rPr lang="en-US" sz="2000" spc="-6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en-US" sz="2000" spc="-6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000" spc="-6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communities, and</a:t>
            </a:r>
            <a:r>
              <a:rPr lang="en-US" sz="2000" spc="-2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en-US" sz="2000" spc="-2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spc="-2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en-US" sz="2000" spc="-2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en-US" sz="2000" spc="-2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2000" spc="-2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000" spc="-2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en-US" sz="2000" spc="-2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privileged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  <a:endParaRPr lang="en-US" sz="2000" dirty="0"/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Volunteering for student orgs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Building Community-Based Learning into Senior Design, Freshman Design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Volunteering for Madison Water Utility’s Water Quality Advisory Group</a:t>
            </a:r>
            <a:endParaRPr lang="en-US" sz="20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668"/>
            <a:ext cx="8229600" cy="4194175"/>
          </a:xfrm>
        </p:spPr>
        <p:txBody>
          <a:bodyPr/>
          <a:lstStyle/>
          <a:p>
            <a:pPr marL="182880" indent="-182880"/>
            <a:r>
              <a:rPr lang="en-US" sz="2400" dirty="0" smtClean="0"/>
              <a:t>Paige </a:t>
            </a:r>
            <a:r>
              <a:rPr lang="en-US" sz="2400" dirty="0" err="1" smtClean="0"/>
              <a:t>LaPoint</a:t>
            </a:r>
            <a:r>
              <a:rPr lang="en-US" sz="2400" dirty="0" smtClean="0"/>
              <a:t>, COE Director of Student Organizations </a:t>
            </a:r>
            <a:br>
              <a:rPr lang="en-US" sz="2400" dirty="0" smtClean="0"/>
            </a:br>
            <a:r>
              <a:rPr lang="en-US" sz="2400" dirty="0" smtClean="0"/>
              <a:t>and Leadership Development</a:t>
            </a:r>
          </a:p>
          <a:p>
            <a:pPr marL="582930" lvl="1" indent="-182880"/>
            <a:r>
              <a:rPr lang="en-US" sz="2000" dirty="0" smtClean="0"/>
              <a:t>Developed the “Emerging Leaders in Engineering” Program</a:t>
            </a:r>
          </a:p>
          <a:p>
            <a:pPr marL="982980" lvl="2" indent="-182880"/>
            <a:r>
              <a:rPr lang="en-US" sz="1800" dirty="0" smtClean="0"/>
              <a:t>Promotes </a:t>
            </a:r>
            <a:r>
              <a:rPr lang="en-US" sz="1800" dirty="0"/>
              <a:t>student involvement in engineering through professional development opportunities, personal exploration, and civic engagement</a:t>
            </a:r>
            <a:endParaRPr lang="en-US" sz="1800" dirty="0" smtClean="0"/>
          </a:p>
          <a:p>
            <a:pPr marL="982980" lvl="2" indent="-182880"/>
            <a:r>
              <a:rPr lang="en-US" sz="1800" dirty="0" smtClean="0"/>
              <a:t>Created class and got it </a:t>
            </a:r>
            <a:br>
              <a:rPr lang="en-US" sz="1800" dirty="0" smtClean="0"/>
            </a:br>
            <a:r>
              <a:rPr lang="en-US" sz="1800" dirty="0" smtClean="0"/>
              <a:t>approved by COE and Campus</a:t>
            </a:r>
          </a:p>
          <a:p>
            <a:pPr marL="982980" lvl="2" indent="-182880"/>
            <a:r>
              <a:rPr lang="en-US" sz="1800" dirty="0" smtClean="0"/>
              <a:t>Students continue on to</a:t>
            </a:r>
            <a:br>
              <a:rPr lang="en-US" sz="1800" dirty="0" smtClean="0"/>
            </a:br>
            <a:r>
              <a:rPr lang="en-US" sz="1800" dirty="0" smtClean="0"/>
              <a:t>earn the UW-Madison</a:t>
            </a:r>
            <a:br>
              <a:rPr lang="en-US" sz="1800" dirty="0" smtClean="0"/>
            </a:br>
            <a:r>
              <a:rPr lang="en-US" sz="1800" dirty="0" smtClean="0"/>
              <a:t>Leadership Certificate</a:t>
            </a:r>
          </a:p>
          <a:p>
            <a:pPr marL="582930" lvl="1" indent="-182880"/>
            <a:r>
              <a:rPr lang="en-US" sz="2000" dirty="0" smtClean="0"/>
              <a:t>Mentor network for program</a:t>
            </a:r>
            <a:br>
              <a:rPr lang="en-US" sz="2000" dirty="0" smtClean="0"/>
            </a:br>
            <a:r>
              <a:rPr lang="en-US" sz="2000" dirty="0" smtClean="0"/>
              <a:t>and for student orgs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673" y="788988"/>
            <a:ext cx="8686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Breakthrough Ventures</a:t>
            </a:r>
            <a:br>
              <a:rPr lang="en-US" dirty="0"/>
            </a:br>
            <a:r>
              <a:rPr lang="en-US" sz="2400" dirty="0"/>
              <a:t>(Criterion 5)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05" t="6072" r="5078" b="5130"/>
          <a:stretch/>
        </p:blipFill>
        <p:spPr>
          <a:xfrm>
            <a:off x="4852490" y="3732632"/>
            <a:ext cx="4133438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12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788988"/>
            <a:ext cx="8686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Breakthrough Ventures</a:t>
            </a:r>
            <a:br>
              <a:rPr lang="en-US" dirty="0"/>
            </a:br>
            <a:r>
              <a:rPr lang="en-US" sz="2400" dirty="0"/>
              <a:t>(Criterion 5)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1" y="1837057"/>
            <a:ext cx="89084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Example Results from Multi-Institutional Survey of Leadership</a:t>
            </a:r>
            <a:endParaRPr lang="en-US" sz="16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FB02372-82C5-4EE4-ABDC-521CEB799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86811"/>
              </p:ext>
            </p:extLst>
          </p:nvPr>
        </p:nvGraphicFramePr>
        <p:xfrm>
          <a:off x="0" y="2283333"/>
          <a:ext cx="301752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23E1AC5-9085-4138-9787-29DFDF538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124517"/>
              </p:ext>
            </p:extLst>
          </p:nvPr>
        </p:nvGraphicFramePr>
        <p:xfrm>
          <a:off x="3070168" y="2283333"/>
          <a:ext cx="301752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B02372-82C5-4EE4-ABDC-521CEB799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12035"/>
              </p:ext>
            </p:extLst>
          </p:nvPr>
        </p:nvGraphicFramePr>
        <p:xfrm>
          <a:off x="6140335" y="2283333"/>
          <a:ext cx="301752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53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21673" y="788988"/>
            <a:ext cx="8686800" cy="1143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C8001E"/>
                </a:solidFill>
                <a:effectLst>
                  <a:outerShdw blurRad="50800" dist="38100" dir="1800000" algn="tl" rotWithShape="0">
                    <a:schemeClr val="bg1">
                      <a:lumMod val="65000"/>
                    </a:schemeClr>
                  </a:outerShdw>
                </a:effectLst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Breakthrough Ventures</a:t>
            </a:r>
            <a:br>
              <a:rPr lang="en-US" dirty="0" smtClean="0"/>
            </a:br>
            <a:r>
              <a:rPr lang="en-US" sz="2400" dirty="0" smtClean="0"/>
              <a:t>(Criterion 5)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931988"/>
            <a:ext cx="4114800" cy="41941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3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ea typeface="+mn-ea"/>
                <a:cs typeface="+mn-cs"/>
              </a:rPr>
              <a:t>MSL OUTREACH BEYOND COE</a:t>
            </a:r>
          </a:p>
          <a:p>
            <a:pPr marL="182880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Task Force Report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</a:rPr>
              <a:t>Campus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  <a:cs typeface="+mn-cs"/>
              </a:rPr>
              <a:t>Big Ten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</a:rPr>
              <a:t>MSL Team</a:t>
            </a:r>
          </a:p>
          <a:p>
            <a:pPr marL="57150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Webinar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</a:rPr>
              <a:t>60-70 attendees</a:t>
            </a:r>
            <a:br>
              <a:rPr lang="en-US" sz="1600" dirty="0" smtClean="0">
                <a:ea typeface="+mn-ea"/>
              </a:rPr>
            </a:br>
            <a:r>
              <a:rPr lang="en-US" sz="1600" dirty="0" smtClean="0">
                <a:ea typeface="+mn-ea"/>
              </a:rPr>
              <a:t>from above groups</a:t>
            </a:r>
          </a:p>
          <a:p>
            <a:pPr marL="57150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Publicity</a:t>
            </a:r>
            <a:endParaRPr lang="en-US" sz="16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26" y="1601787"/>
            <a:ext cx="3665374" cy="4532313"/>
          </a:xfr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41110" r="31667" b="12964"/>
          <a:stretch/>
        </p:blipFill>
        <p:spPr>
          <a:xfrm>
            <a:off x="2971800" y="2933700"/>
            <a:ext cx="2477727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282534" y="4531825"/>
            <a:ext cx="2299365" cy="878375"/>
            <a:chOff x="5472764" y="4531825"/>
            <a:chExt cx="2109136" cy="87837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472764" y="4531825"/>
              <a:ext cx="2109136" cy="87837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472764" y="4531825"/>
              <a:ext cx="2109136" cy="878375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>
            <a:spLocks/>
          </p:cNvSpPr>
          <p:nvPr/>
        </p:nvSpPr>
        <p:spPr>
          <a:xfrm>
            <a:off x="221673" y="788988"/>
            <a:ext cx="8686800" cy="1143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C8001E"/>
                </a:solidFill>
                <a:effectLst>
                  <a:outerShdw blurRad="50800" dist="38100" dir="1800000" algn="tl" rotWithShape="0">
                    <a:schemeClr val="bg1">
                      <a:lumMod val="65000"/>
                    </a:schemeClr>
                  </a:outerShdw>
                </a:effectLst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Breakthrough Ventures</a:t>
            </a:r>
            <a:br>
              <a:rPr lang="en-US" dirty="0" smtClean="0"/>
            </a:br>
            <a:r>
              <a:rPr lang="en-US" sz="2400" dirty="0" smtClean="0"/>
              <a:t>(Criterion 5)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931988"/>
            <a:ext cx="4114800" cy="41941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3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ea typeface="+mn-ea"/>
                <a:cs typeface="+mn-cs"/>
              </a:rPr>
              <a:t>MSL OUTREACH BEYOND COE</a:t>
            </a:r>
          </a:p>
          <a:p>
            <a:pPr marL="182880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Task Force Report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</a:rPr>
              <a:t>Campus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  <a:cs typeface="+mn-cs"/>
              </a:rPr>
              <a:t>Big Ten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</a:rPr>
              <a:t>MSL Team</a:t>
            </a:r>
          </a:p>
          <a:p>
            <a:pPr marL="57150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Webinar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</a:rPr>
              <a:t>60-70 attendees</a:t>
            </a:r>
            <a:br>
              <a:rPr lang="en-US" sz="1600" dirty="0" smtClean="0">
                <a:ea typeface="+mn-ea"/>
              </a:rPr>
            </a:br>
            <a:r>
              <a:rPr lang="en-US" sz="1600" dirty="0" smtClean="0">
                <a:ea typeface="+mn-ea"/>
              </a:rPr>
              <a:t>from above groups</a:t>
            </a:r>
          </a:p>
          <a:p>
            <a:pPr marL="57150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Publicity</a:t>
            </a:r>
            <a:endParaRPr lang="en-US" sz="16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26" y="1601787"/>
            <a:ext cx="3665374" cy="4532313"/>
          </a:xfr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41110" r="31667" b="12964"/>
          <a:stretch/>
        </p:blipFill>
        <p:spPr>
          <a:xfrm>
            <a:off x="2971800" y="2933700"/>
            <a:ext cx="2477727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282534" y="4531825"/>
            <a:ext cx="2299365" cy="878375"/>
            <a:chOff x="5472764" y="4531825"/>
            <a:chExt cx="2109136" cy="87837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472764" y="4531825"/>
              <a:ext cx="2109136" cy="87837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472764" y="4531825"/>
              <a:ext cx="2109136" cy="878375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500" t="18001" r="3500" b="9555"/>
          <a:stretch/>
        </p:blipFill>
        <p:spPr>
          <a:xfrm>
            <a:off x="3557954" y="3421899"/>
            <a:ext cx="5120640" cy="22198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931988"/>
            <a:ext cx="4114800" cy="41941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3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2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0013"/>
              </a:buClr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ea typeface="+mn-ea"/>
                <a:cs typeface="+mn-cs"/>
              </a:rPr>
              <a:t>MSL OUTREACH BEYOND COE</a:t>
            </a:r>
          </a:p>
          <a:p>
            <a:pPr marL="182880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Task Force Report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</a:rPr>
              <a:t>Campus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  <a:cs typeface="+mn-cs"/>
              </a:rPr>
              <a:t>Big Ten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</a:rPr>
              <a:t>MSL Team</a:t>
            </a:r>
          </a:p>
          <a:p>
            <a:pPr marL="57150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Webinar</a:t>
            </a:r>
          </a:p>
          <a:p>
            <a:pPr marL="457200" lvl="1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ea typeface="+mn-ea"/>
              </a:rPr>
              <a:t>60-70 attendees</a:t>
            </a:r>
            <a:br>
              <a:rPr lang="en-US" sz="1600" dirty="0" smtClean="0">
                <a:ea typeface="+mn-ea"/>
              </a:rPr>
            </a:br>
            <a:r>
              <a:rPr lang="en-US" sz="1600" dirty="0" smtClean="0">
                <a:ea typeface="+mn-ea"/>
              </a:rPr>
              <a:t>from above groups</a:t>
            </a:r>
          </a:p>
          <a:p>
            <a:pPr marL="57150" indent="-18288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Publicity</a:t>
            </a:r>
            <a:endParaRPr lang="en-US" sz="1600" dirty="0" smtClean="0"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1673" y="788988"/>
            <a:ext cx="8686800" cy="1143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C8001E"/>
                </a:solidFill>
                <a:effectLst>
                  <a:outerShdw blurRad="50800" dist="38100" dir="1800000" algn="tl" rotWithShape="0">
                    <a:schemeClr val="bg1">
                      <a:lumMod val="65000"/>
                    </a:schemeClr>
                  </a:outerShdw>
                </a:effectLst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Breakthrough Ventures</a:t>
            </a:r>
            <a:br>
              <a:rPr lang="en-US" dirty="0" smtClean="0"/>
            </a:br>
            <a:r>
              <a:rPr lang="en-US" sz="2400" dirty="0" smtClean="0"/>
              <a:t>(Criterion 5)</a:t>
            </a:r>
            <a:endParaRPr lang="en-US" sz="24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8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1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Engineering1a.potx</Template>
  <TotalTime>1462</TotalTime>
  <Words>635</Words>
  <Application>Microsoft Office PowerPoint</Application>
  <PresentationFormat>On-screen Show (4:3)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Arial (Body)</vt:lpstr>
      <vt:lpstr>Calibri</vt:lpstr>
      <vt:lpstr>Times New Roman</vt:lpstr>
      <vt:lpstr>Engineering1a</vt:lpstr>
      <vt:lpstr>PowerPoint Presentation</vt:lpstr>
      <vt:lpstr>Acknowledgments</vt:lpstr>
      <vt:lpstr>Outcomes Measures  (Criteria 1, 3, and 4)</vt:lpstr>
      <vt:lpstr>Carrying Out Mission of Chair (Criteria 2, 6)</vt:lpstr>
      <vt:lpstr>Breakthrough Ventures (Criterion 5)</vt:lpstr>
      <vt:lpstr>Breakthrough Ventures (Criterion 5)</vt:lpstr>
      <vt:lpstr>PowerPoint Presentation</vt:lpstr>
      <vt:lpstr>PowerPoint Presentation</vt:lpstr>
      <vt:lpstr>PowerPoint Presentation</vt:lpstr>
      <vt:lpstr>Example of a Servant Leader (Criterion 7)</vt:lpstr>
      <vt:lpstr>Goals for 2020-2021</vt:lpstr>
      <vt:lpstr>PowerPoint Presentation</vt:lpstr>
    </vt:vector>
  </TitlesOfParts>
  <Company>University of Wisconsin - UCOM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Rinehart</dc:creator>
  <cp:lastModifiedBy>Theresa illingworth</cp:lastModifiedBy>
  <cp:revision>177</cp:revision>
  <cp:lastPrinted>2016-11-14T15:27:24Z</cp:lastPrinted>
  <dcterms:created xsi:type="dcterms:W3CDTF">2012-05-01T14:35:08Z</dcterms:created>
  <dcterms:modified xsi:type="dcterms:W3CDTF">2020-10-30T19:59:10Z</dcterms:modified>
</cp:coreProperties>
</file>