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6" r:id="rId2"/>
    <p:sldId id="287" r:id="rId3"/>
    <p:sldId id="266" r:id="rId4"/>
    <p:sldId id="268" r:id="rId5"/>
    <p:sldId id="264" r:id="rId6"/>
    <p:sldId id="270" r:id="rId7"/>
    <p:sldId id="271" r:id="rId8"/>
    <p:sldId id="272" r:id="rId9"/>
    <p:sldId id="273" r:id="rId10"/>
    <p:sldId id="288" r:id="rId11"/>
    <p:sldId id="274" r:id="rId12"/>
    <p:sldId id="275" r:id="rId13"/>
    <p:sldId id="289" r:id="rId14"/>
    <p:sldId id="290" r:id="rId15"/>
    <p:sldId id="291" r:id="rId16"/>
    <p:sldId id="292" r:id="rId17"/>
    <p:sldId id="293" r:id="rId18"/>
    <p:sldId id="294" r:id="rId19"/>
    <p:sldId id="29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31740"/>
            <a:ext cx="9144000" cy="1672208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   Pieper Family Foundation              	   Annual Presentation</a:t>
            </a:r>
            <a:endParaRPr lang="en-US" sz="5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01813"/>
            <a:ext cx="9144000" cy="3228469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3600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						</a:t>
            </a:r>
            <a:r>
              <a:rPr lang="en-US" dirty="0"/>
              <a:t>	</a:t>
            </a:r>
            <a:r>
              <a:rPr lang="en-US" dirty="0" smtClean="0"/>
              <a:t>November 4, 2020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927" y="2701812"/>
            <a:ext cx="2305726" cy="225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15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COVID cancellations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Student internships to Green Lake County Jail</a:t>
            </a:r>
          </a:p>
          <a:p>
            <a:r>
              <a:rPr lang="en-US" sz="2800" dirty="0" smtClean="0"/>
              <a:t>Student internships at high school for at-risk students</a:t>
            </a:r>
          </a:p>
          <a:p>
            <a:r>
              <a:rPr lang="en-US" sz="2800" dirty="0" smtClean="0"/>
              <a:t>Student internships at nursing homes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283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6: </a:t>
            </a:r>
            <a:r>
              <a:rPr lang="en-US" dirty="0"/>
              <a:t>C</a:t>
            </a:r>
            <a:r>
              <a:rPr lang="en-US" dirty="0" smtClean="0"/>
              <a:t>arrying out the Chair’s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ym typeface="Wingdings" panose="05000000000000000000" pitchFamily="2" charset="2"/>
              </a:rPr>
              <a:t>I’ve continued my previous activities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I have continued to add Servant Leadership to all of my classes, spending at least one class period on this topic </a:t>
            </a:r>
          </a:p>
          <a:p>
            <a:r>
              <a:rPr lang="en-US" sz="2600" dirty="0" smtClean="0">
                <a:sym typeface="Wingdings" panose="05000000000000000000" pitchFamily="2" charset="2"/>
              </a:rPr>
              <a:t>And including other elements consistent with the aims of Servant Leadership</a:t>
            </a:r>
          </a:p>
          <a:p>
            <a:pPr lvl="2"/>
            <a:r>
              <a:rPr lang="en-US" sz="2400" dirty="0" smtClean="0">
                <a:sym typeface="Wingdings" panose="05000000000000000000" pitchFamily="2" charset="2"/>
              </a:rPr>
              <a:t>Service, the value of improving the lives of the disadvantaged</a:t>
            </a:r>
          </a:p>
        </p:txBody>
      </p:sp>
    </p:spTree>
    <p:extLst>
      <p:ext uri="{BB962C8B-B14F-4D97-AF65-F5344CB8AC3E}">
        <p14:creationId xmlns:p14="http://schemas.microsoft.com/office/powerpoint/2010/main" val="388565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Facilitate and nurture student leaders formally and informally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493" y="2062155"/>
            <a:ext cx="8946541" cy="4195481"/>
          </a:xfrm>
        </p:spPr>
        <p:txBody>
          <a:bodyPr>
            <a:noAutofit/>
          </a:bodyPr>
          <a:lstStyle/>
          <a:p>
            <a:r>
              <a:rPr lang="en-US" sz="2400" dirty="0" smtClean="0"/>
              <a:t>Offered two classes on Servant Leadership</a:t>
            </a:r>
          </a:p>
          <a:p>
            <a:r>
              <a:rPr lang="en-US" sz="2400" dirty="0" smtClean="0"/>
              <a:t>A “Master Class” to first year students before their arrival</a:t>
            </a:r>
          </a:p>
          <a:p>
            <a:pPr lvl="1"/>
            <a:r>
              <a:rPr lang="en-US" sz="2200" dirty="0" smtClean="0"/>
              <a:t>12 first year students read the “orange” Greenleaf and Keith</a:t>
            </a:r>
          </a:p>
          <a:p>
            <a:r>
              <a:rPr lang="en-US" sz="2400" dirty="0" smtClean="0"/>
              <a:t>Servant Leadership   (half semester/2 credits)</a:t>
            </a:r>
          </a:p>
          <a:p>
            <a:pPr lvl="1"/>
            <a:r>
              <a:rPr lang="en-US" sz="2200" dirty="0" smtClean="0"/>
              <a:t>27 students (three from the “Master Class”</a:t>
            </a:r>
          </a:p>
          <a:p>
            <a:pPr lvl="1"/>
            <a:r>
              <a:rPr lang="en-US" sz="2200" dirty="0" smtClean="0"/>
              <a:t>Focused on the “stories” of Servant Leadership</a:t>
            </a:r>
          </a:p>
          <a:p>
            <a:pPr lvl="1"/>
            <a:r>
              <a:rPr lang="en-US" sz="2200" dirty="0" smtClean="0"/>
              <a:t>Speakers, local and Reginald Lewis, Executive Director of the Greenleaf Center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1638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Work in my professional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286300"/>
            <a:ext cx="8946541" cy="4195481"/>
          </a:xfrm>
        </p:spPr>
        <p:txBody>
          <a:bodyPr>
            <a:noAutofit/>
          </a:bodyPr>
          <a:lstStyle/>
          <a:p>
            <a:r>
              <a:rPr lang="en-US" dirty="0" smtClean="0"/>
              <a:t>Taught three courses on Counseling/Psychological Disorders</a:t>
            </a:r>
          </a:p>
          <a:p>
            <a:pPr lvl="1"/>
            <a:r>
              <a:rPr lang="en-US" sz="2000" dirty="0" smtClean="0"/>
              <a:t>Taught the Listening Skills so important to Servant Leadership</a:t>
            </a:r>
          </a:p>
          <a:p>
            <a:pPr lvl="1"/>
            <a:r>
              <a:rPr lang="en-US" sz="2000" dirty="0" smtClean="0"/>
              <a:t>Helped those who want to work in “service professions”</a:t>
            </a:r>
          </a:p>
          <a:p>
            <a:pPr lvl="2"/>
            <a:r>
              <a:rPr lang="en-US" sz="2000" dirty="0" smtClean="0"/>
              <a:t>Advising and mentoring</a:t>
            </a:r>
          </a:p>
          <a:p>
            <a:r>
              <a:rPr lang="en-US" dirty="0" smtClean="0"/>
              <a:t>Added Servant Leadership lectures to General Psychology </a:t>
            </a:r>
          </a:p>
          <a:p>
            <a:r>
              <a:rPr lang="en-US" dirty="0" smtClean="0"/>
              <a:t>Provided professional mental health services in nursing homes</a:t>
            </a:r>
          </a:p>
          <a:p>
            <a:pPr lvl="1"/>
            <a:r>
              <a:rPr lang="en-US" sz="2000" dirty="0" smtClean="0"/>
              <a:t>Especially important during the pandemic</a:t>
            </a:r>
          </a:p>
          <a:p>
            <a:pPr lvl="1"/>
            <a:r>
              <a:rPr lang="en-US" sz="2000" dirty="0" smtClean="0"/>
              <a:t>Would typically take students in with me, but not now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508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Creation of scholarly papers and articles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Areas of thought</a:t>
            </a:r>
          </a:p>
          <a:p>
            <a:r>
              <a:rPr lang="en-US" dirty="0" smtClean="0"/>
              <a:t>1.  What are the developmental stages to Servant Leadership? </a:t>
            </a:r>
          </a:p>
          <a:p>
            <a:pPr lvl="1"/>
            <a:r>
              <a:rPr lang="en-US" sz="2000" dirty="0" smtClean="0"/>
              <a:t>Stories of Servant Leaders are highly varied</a:t>
            </a:r>
          </a:p>
          <a:p>
            <a:pPr lvl="2"/>
            <a:r>
              <a:rPr lang="en-US" sz="2000" dirty="0" smtClean="0"/>
              <a:t>Childhood, Inspirational parents, inspirational moments</a:t>
            </a:r>
          </a:p>
          <a:p>
            <a:r>
              <a:rPr lang="en-US" dirty="0" smtClean="0"/>
              <a:t>2.  Pros and Cons of the Faith-based associations in Servant Leadership</a:t>
            </a:r>
          </a:p>
          <a:p>
            <a:pPr lvl="1"/>
            <a:r>
              <a:rPr lang="en-US" sz="2000" dirty="0" smtClean="0"/>
              <a:t>Can open doors, especially in business, that may otherwise remain closed</a:t>
            </a:r>
          </a:p>
          <a:p>
            <a:pPr lvl="1"/>
            <a:r>
              <a:rPr lang="en-US" sz="2000" dirty="0" smtClean="0"/>
              <a:t>Can lead to uneasiness for more secular audiences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851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Work to add Servant Leadership principles to the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Teach courses (as I’m already doing)</a:t>
            </a:r>
          </a:p>
          <a:p>
            <a:pPr lvl="1"/>
            <a:r>
              <a:rPr lang="en-US" sz="2400" dirty="0" smtClean="0"/>
              <a:t>90 students this semester were exposed to the ideas of Servant Leadership through my classes</a:t>
            </a:r>
          </a:p>
          <a:p>
            <a:r>
              <a:rPr lang="en-US" sz="2400" dirty="0" smtClean="0"/>
              <a:t>Add Servant Leadership to the Catalyst Curriculum</a:t>
            </a:r>
          </a:p>
          <a:p>
            <a:pPr lvl="1"/>
            <a:r>
              <a:rPr lang="en-US" sz="2400" dirty="0" smtClean="0"/>
              <a:t>Have been appointed to the Planning Committee for that curriculum</a:t>
            </a:r>
          </a:p>
          <a:p>
            <a:pPr lvl="2"/>
            <a:r>
              <a:rPr lang="en-US" sz="2400" dirty="0" smtClean="0"/>
              <a:t>First act was to recommend that we add this element to the Curriculum, probably in the third year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4657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Continued  //  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03" y="1591100"/>
            <a:ext cx="8946541" cy="4195481"/>
          </a:xfrm>
        </p:spPr>
        <p:txBody>
          <a:bodyPr>
            <a:noAutofit/>
          </a:bodyPr>
          <a:lstStyle/>
          <a:p>
            <a:r>
              <a:rPr lang="en-US" dirty="0" smtClean="0"/>
              <a:t>It is clear that the Chair needs to network with other interested faculty members</a:t>
            </a:r>
          </a:p>
          <a:p>
            <a:r>
              <a:rPr lang="en-US" dirty="0" smtClean="0"/>
              <a:t>Dr. Jennifer </a:t>
            </a:r>
            <a:r>
              <a:rPr lang="en-US" dirty="0" err="1" smtClean="0"/>
              <a:t>Stalnaker</a:t>
            </a:r>
            <a:r>
              <a:rPr lang="en-US" dirty="0" smtClean="0"/>
              <a:t>, Assistant Professor of Economics/Business </a:t>
            </a:r>
            <a:r>
              <a:rPr lang="en-US" dirty="0" err="1" smtClean="0"/>
              <a:t>Mangagment</a:t>
            </a:r>
            <a:r>
              <a:rPr lang="en-US" dirty="0" smtClean="0"/>
              <a:t>, background in leadership</a:t>
            </a:r>
          </a:p>
          <a:p>
            <a:pPr lvl="1"/>
            <a:r>
              <a:rPr lang="en-US" sz="2000" dirty="0" smtClean="0"/>
              <a:t>Unfortunately, left the College in the late spring</a:t>
            </a:r>
          </a:p>
          <a:p>
            <a:r>
              <a:rPr lang="en-US" dirty="0" smtClean="0"/>
              <a:t>Ms. </a:t>
            </a:r>
            <a:r>
              <a:rPr lang="en-US" dirty="0" err="1" smtClean="0"/>
              <a:t>Sahnya</a:t>
            </a:r>
            <a:r>
              <a:rPr lang="en-US" dirty="0" smtClean="0"/>
              <a:t> Thom, Ph.D. candidate in Industrial/Organizational Psychology, specialty in Leadership</a:t>
            </a:r>
          </a:p>
          <a:p>
            <a:pPr lvl="1"/>
            <a:r>
              <a:rPr lang="en-US" sz="2000" dirty="0" smtClean="0"/>
              <a:t>Proposed head of Positive Leadership program</a:t>
            </a:r>
          </a:p>
          <a:p>
            <a:pPr lvl="1"/>
            <a:r>
              <a:rPr lang="en-US" sz="2000" dirty="0" smtClean="0"/>
              <a:t>Was hired as a one-year Visiting Professor of Psychology</a:t>
            </a:r>
          </a:p>
          <a:p>
            <a:r>
              <a:rPr lang="en-US" dirty="0" smtClean="0"/>
              <a:t>Ms. Maria Mendoza-Bautista, Director of Multicultural Affairs</a:t>
            </a:r>
          </a:p>
          <a:p>
            <a:pPr lvl="1"/>
            <a:r>
              <a:rPr lang="en-US" sz="2000" dirty="0" smtClean="0"/>
              <a:t>Masters in Servant Leadership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964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7:  Outstanding potential Servant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 of new language opening up this category to potential leaders is a welcome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61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Haley </a:t>
            </a:r>
            <a:r>
              <a:rPr lang="en-US" dirty="0" err="1" smtClean="0"/>
              <a:t>Madson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1" y="1690688"/>
            <a:ext cx="5384799" cy="448627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dirty="0" smtClean="0"/>
              <a:t>Went to Jamaica as part of 2009 trip</a:t>
            </a:r>
          </a:p>
          <a:p>
            <a:r>
              <a:rPr lang="en-US" sz="2400" dirty="0" smtClean="0"/>
              <a:t>Subsequently went five more times, joined the Board, served as admin</a:t>
            </a:r>
          </a:p>
          <a:p>
            <a:r>
              <a:rPr lang="en-US" sz="2400" dirty="0" smtClean="0"/>
              <a:t>Locally, has always worked in public service with: </a:t>
            </a:r>
          </a:p>
          <a:p>
            <a:r>
              <a:rPr lang="en-US" sz="2400" dirty="0" smtClean="0"/>
              <a:t>Diverse Options, employment of the handicapped</a:t>
            </a:r>
          </a:p>
          <a:p>
            <a:r>
              <a:rPr lang="en-US" sz="2400" dirty="0" smtClean="0"/>
              <a:t>Oshkosh Area Community Pantry</a:t>
            </a:r>
          </a:p>
          <a:p>
            <a:r>
              <a:rPr lang="en-US" sz="2400" dirty="0" smtClean="0"/>
              <a:t>Co-founded </a:t>
            </a:r>
            <a:r>
              <a:rPr lang="en-US" sz="2400" dirty="0" err="1" smtClean="0"/>
              <a:t>Re:Claimed</a:t>
            </a:r>
            <a:r>
              <a:rPr lang="en-US" sz="2400" dirty="0" smtClean="0"/>
              <a:t> Foster Closet, which outfits foster families</a:t>
            </a:r>
          </a:p>
          <a:p>
            <a:r>
              <a:rPr lang="en-US" sz="2600" dirty="0"/>
              <a:t>Parent Support Program Supervisor at Professional Services Group</a:t>
            </a:r>
          </a:p>
        </p:txBody>
      </p:sp>
    </p:spTree>
    <p:extLst>
      <p:ext uri="{BB962C8B-B14F-4D97-AF65-F5344CB8AC3E}">
        <p14:creationId xmlns:p14="http://schemas.microsoft.com/office/powerpoint/2010/main" val="243585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Sydney </a:t>
            </a:r>
            <a:r>
              <a:rPr lang="en-US" dirty="0" err="1" smtClean="0"/>
              <a:t>Radandt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313" y="2510036"/>
            <a:ext cx="4395787" cy="32968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Went to Jamaica in 2014, returned three more times before graduation</a:t>
            </a:r>
          </a:p>
          <a:p>
            <a:r>
              <a:rPr lang="en-US" dirty="0" smtClean="0"/>
              <a:t>AmeriCorps after graduation</a:t>
            </a:r>
          </a:p>
          <a:p>
            <a:r>
              <a:rPr lang="en-US" dirty="0" smtClean="0"/>
              <a:t>Peace Corps in Namibia </a:t>
            </a:r>
          </a:p>
          <a:p>
            <a:r>
              <a:rPr lang="en-US" dirty="0" smtClean="0"/>
              <a:t>Natural leader among students and colleagues</a:t>
            </a:r>
          </a:p>
        </p:txBody>
      </p:sp>
    </p:spTree>
    <p:extLst>
      <p:ext uri="{BB962C8B-B14F-4D97-AF65-F5344CB8AC3E}">
        <p14:creationId xmlns:p14="http://schemas.microsoft.com/office/powerpoint/2010/main" val="37402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summary of Ripon College over the last six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Went to Online Education over spring break</a:t>
            </a:r>
          </a:p>
          <a:p>
            <a:r>
              <a:rPr lang="en-US" dirty="0" smtClean="0"/>
              <a:t>Came back in August (early) with students on campus, classes either online, hybrid, or face-to-face (distanced)</a:t>
            </a:r>
          </a:p>
          <a:p>
            <a:r>
              <a:rPr lang="en-US" dirty="0" smtClean="0"/>
              <a:t>So far, infection rates are low, but not county-wide</a:t>
            </a:r>
          </a:p>
          <a:p>
            <a:r>
              <a:rPr lang="en-US" dirty="0" smtClean="0"/>
              <a:t>Larger first year class than anticipated</a:t>
            </a:r>
          </a:p>
          <a:p>
            <a:r>
              <a:rPr lang="en-US" dirty="0" smtClean="0"/>
              <a:t>But smaller class last year led to loss of some younger faculty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88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What is Servant Leadership?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Greenleaf:  The Servant Leader is servant first</a:t>
            </a:r>
          </a:p>
          <a:p>
            <a:r>
              <a:rPr lang="en-US" sz="2400" dirty="0" smtClean="0"/>
              <a:t>Then conscious choice brings one to aspire to lead</a:t>
            </a:r>
          </a:p>
          <a:p>
            <a:r>
              <a:rPr lang="en-US" sz="2400" dirty="0" smtClean="0"/>
              <a:t>Greenleaf: One can identify Servant Leadership by the effects on those being led.  “Do they, while being served, become healthier, wiser,…more likely themselves to become servants?”</a:t>
            </a:r>
          </a:p>
          <a:p>
            <a:r>
              <a:rPr lang="en-US" sz="2400" dirty="0" smtClean="0"/>
              <a:t>And, “what is the effect on the least privileged in society: will they benefit, or, at least, will they not be further deprived?”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47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Ripon College an effective Servant Leader?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Emphasis is on the growth of the student</a:t>
            </a:r>
          </a:p>
          <a:p>
            <a:r>
              <a:rPr lang="en-US" sz="2400" dirty="0" smtClean="0"/>
              <a:t>Effects on the least privileged in society</a:t>
            </a:r>
          </a:p>
          <a:p>
            <a:r>
              <a:rPr lang="en-US" sz="2400" dirty="0" smtClean="0"/>
              <a:t>Ripon College is enrolling an increasing percentage of first-generation and disadvantaged-background students</a:t>
            </a:r>
          </a:p>
          <a:p>
            <a:r>
              <a:rPr lang="en-US" sz="2400" dirty="0" smtClean="0"/>
              <a:t>Their graduation rate remains above the averages for similar colleges.  </a:t>
            </a:r>
          </a:p>
        </p:txBody>
      </p:sp>
    </p:spTree>
    <p:extLst>
      <p:ext uri="{BB962C8B-B14F-4D97-AF65-F5344CB8AC3E}">
        <p14:creationId xmlns:p14="http://schemas.microsoft.com/office/powerpoint/2010/main" val="528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3: Student outcomes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584768"/>
              </p:ext>
            </p:extLst>
          </p:nvPr>
        </p:nvGraphicFramePr>
        <p:xfrm>
          <a:off x="1103312" y="1538856"/>
          <a:ext cx="9296832" cy="4815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3711">
                  <a:extLst>
                    <a:ext uri="{9D8B030D-6E8A-4147-A177-3AD203B41FA5}">
                      <a16:colId xmlns:a16="http://schemas.microsoft.com/office/drawing/2014/main" val="3497162345"/>
                    </a:ext>
                  </a:extLst>
                </a:gridCol>
                <a:gridCol w="3108632">
                  <a:extLst>
                    <a:ext uri="{9D8B030D-6E8A-4147-A177-3AD203B41FA5}">
                      <a16:colId xmlns:a16="http://schemas.microsoft.com/office/drawing/2014/main" val="2360599025"/>
                    </a:ext>
                  </a:extLst>
                </a:gridCol>
                <a:gridCol w="1539784">
                  <a:extLst>
                    <a:ext uri="{9D8B030D-6E8A-4147-A177-3AD203B41FA5}">
                      <a16:colId xmlns:a16="http://schemas.microsoft.com/office/drawing/2014/main" val="837680370"/>
                    </a:ext>
                  </a:extLst>
                </a:gridCol>
                <a:gridCol w="2324705">
                  <a:extLst>
                    <a:ext uri="{9D8B030D-6E8A-4147-A177-3AD203B41FA5}">
                      <a16:colId xmlns:a16="http://schemas.microsoft.com/office/drawing/2014/main" val="206006931"/>
                    </a:ext>
                  </a:extLst>
                </a:gridCol>
              </a:tblGrid>
              <a:tr h="370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Question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Ripon College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Comparison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Comparison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8521028"/>
                  </a:ext>
                </a:extLst>
              </a:tr>
              <a:tr h="11113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Participating in a community action program (essential or very important)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27% (the office coordinating this lost its funding two years ago)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4522517"/>
                  </a:ext>
                </a:extLst>
              </a:tr>
              <a:tr h="11113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Performed volunteer or community service work (frequently)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1663348"/>
                  </a:ext>
                </a:extLst>
              </a:tr>
              <a:tr h="11113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Performed community service as part of a class (frequently or occasionally)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8918394"/>
                  </a:ext>
                </a:extLst>
              </a:tr>
              <a:tr h="11113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Becoming a community leader (very important or important)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764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44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#4:  Phenomenally above norms?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 would not make this claim based on our data from this year.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333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5: Breakthrough ventures that promise new beginnings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Failure is part of the Servant Leader experience</a:t>
            </a:r>
          </a:p>
          <a:p>
            <a:r>
              <a:rPr lang="en-US" sz="2400" dirty="0" smtClean="0"/>
              <a:t>The Ripon-Jamaica program was shelved due to financial concerns on the part of the College</a:t>
            </a:r>
          </a:p>
          <a:p>
            <a:r>
              <a:rPr lang="en-US" sz="2400" dirty="0" smtClean="0"/>
              <a:t>Funds were transferred to the Blue Mountain Project in Jamaica for use in educating rural students</a:t>
            </a:r>
          </a:p>
          <a:p>
            <a:r>
              <a:rPr lang="en-US" sz="2400" dirty="0" smtClean="0"/>
              <a:t>Planned partnership between selected Jamaican students and Ripon students were not possible</a:t>
            </a:r>
          </a:p>
          <a:p>
            <a:r>
              <a:rPr lang="en-US" sz="2400" dirty="0" smtClean="0"/>
              <a:t>2020 Jamaica Service Learning trip canceled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215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5,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35682"/>
            <a:ext cx="8946541" cy="41954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2. </a:t>
            </a:r>
            <a:r>
              <a:rPr lang="en-US" sz="2800" dirty="0" smtClean="0"/>
              <a:t>The initiation of the Ripon College/Fox Lake Correctional Institution program</a:t>
            </a:r>
          </a:p>
          <a:p>
            <a:r>
              <a:rPr lang="en-US" sz="2800" dirty="0" smtClean="0"/>
              <a:t>This occurred during the fall of 2019</a:t>
            </a:r>
          </a:p>
          <a:p>
            <a:r>
              <a:rPr lang="en-US" sz="2800" dirty="0" smtClean="0"/>
              <a:t>Was put on hold in February due to COVID concerns</a:t>
            </a:r>
          </a:p>
          <a:p>
            <a:pPr lvl="1"/>
            <a:r>
              <a:rPr lang="en-US" sz="2600" dirty="0" smtClean="0"/>
              <a:t>Has not resumed at this point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2439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5,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35682"/>
            <a:ext cx="8946541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3.  Proposed Positive Leadership Program was not approved</a:t>
            </a:r>
          </a:p>
          <a:p>
            <a:r>
              <a:rPr lang="en-US" sz="2800" dirty="0" smtClean="0"/>
              <a:t>Remains “of interest” to faculty and administration</a:t>
            </a:r>
          </a:p>
          <a:p>
            <a:r>
              <a:rPr lang="en-US" sz="2800" dirty="0" smtClean="0"/>
              <a:t>“Trying to decide whether to add a porch during a hurricane”</a:t>
            </a:r>
          </a:p>
          <a:p>
            <a:r>
              <a:rPr lang="en-US" sz="2800" dirty="0" smtClean="0"/>
              <a:t>Possibilities of new staff </a:t>
            </a:r>
            <a:r>
              <a:rPr lang="en-US" sz="2800" dirty="0" err="1" smtClean="0"/>
              <a:t>hirings</a:t>
            </a:r>
            <a:r>
              <a:rPr lang="en-US" sz="2800" dirty="0" smtClean="0"/>
              <a:t> may impact this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056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7800</TotalTime>
  <Words>1046</Words>
  <Application>Microsoft Office PowerPoint</Application>
  <PresentationFormat>Widescreen</PresentationFormat>
  <Paragraphs>126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   Pieper Family Foundation                  Annual Presentation</vt:lpstr>
      <vt:lpstr>Quick summary of Ripon College over the last six months</vt:lpstr>
      <vt:lpstr>Background: What is Servant Leadership?</vt:lpstr>
      <vt:lpstr>Is Ripon College an effective Servant Leader?</vt:lpstr>
      <vt:lpstr>Outcome 3: Student outcomes </vt:lpstr>
      <vt:lpstr>Outcome #4:  Phenomenally above norms?</vt:lpstr>
      <vt:lpstr>Outcome 5: Breakthrough ventures that promise new beginnings</vt:lpstr>
      <vt:lpstr>Outcome 5, continued</vt:lpstr>
      <vt:lpstr>Outcome 5, continued</vt:lpstr>
      <vt:lpstr>Other COVID cancellations</vt:lpstr>
      <vt:lpstr>Outcome 6: Carrying out the Chair’s mission</vt:lpstr>
      <vt:lpstr>1. Facilitate and nurture student leaders formally and informally</vt:lpstr>
      <vt:lpstr>2. Work in my professional discipline</vt:lpstr>
      <vt:lpstr>3.  Creation of scholarly papers and articles </vt:lpstr>
      <vt:lpstr>4.  Work to add Servant Leadership principles to the curriculum</vt:lpstr>
      <vt:lpstr>4. Continued  //  Staffing</vt:lpstr>
      <vt:lpstr>Outcome 7:  Outstanding potential Servant Leaders</vt:lpstr>
      <vt:lpstr>Haley Madson</vt:lpstr>
      <vt:lpstr>Sydney Radandt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Pieper Report</dc:title>
  <dc:creator>its</dc:creator>
  <cp:lastModifiedBy>Theresa illingworth</cp:lastModifiedBy>
  <cp:revision>29</cp:revision>
  <dcterms:created xsi:type="dcterms:W3CDTF">2019-10-27T14:33:34Z</dcterms:created>
  <dcterms:modified xsi:type="dcterms:W3CDTF">2020-10-29T12:28:29Z</dcterms:modified>
</cp:coreProperties>
</file>